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3" r:id="rId7"/>
    <p:sldId id="262" r:id="rId8"/>
    <p:sldId id="260" r:id="rId9"/>
    <p:sldId id="265" r:id="rId10"/>
    <p:sldId id="264" r:id="rId11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60"/>
  </p:normalViewPr>
  <p:slideViewPr>
    <p:cSldViewPr snapToGrid="0">
      <p:cViewPr varScale="1">
        <p:scale>
          <a:sx n="99" d="100"/>
          <a:sy n="99" d="100"/>
        </p:scale>
        <p:origin x="9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12.png>
</file>

<file path=ppt/media/image13.jpe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291DE-F67A-423F-9FE3-C327300B6153}" type="datetimeFigureOut">
              <a:rPr lang="en-150" smtClean="0"/>
              <a:t>22/01/2025</a:t>
            </a:fld>
            <a:endParaRPr lang="en-15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15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B0296C-E41F-4B69-B16C-C895DC63AD40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469631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0296C-E41F-4B69-B16C-C895DC63AD40}" type="slidenum">
              <a:rPr lang="en-150" smtClean="0"/>
              <a:t>9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644575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85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772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527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69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711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904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587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81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206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0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848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697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www.youtube.com/watch?v=azNKPM5anok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220DBA-8988-4873-8FCD-3FFAC3CF1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rld map with flight paths">
            <a:extLst>
              <a:ext uri="{FF2B5EF4-FFF2-40B4-BE49-F238E27FC236}">
                <a16:creationId xmlns:a16="http://schemas.microsoft.com/office/drawing/2014/main" id="{BE6AB73D-F929-5D03-8ABA-26D4CC9C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7301" b="1028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1264F3-563E-FE3A-D0F1-81E49B45D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08791"/>
            <a:ext cx="6108192" cy="5099101"/>
          </a:xfrm>
        </p:spPr>
        <p:txBody>
          <a:bodyPr anchor="b">
            <a:normAutofit/>
          </a:bodyPr>
          <a:lstStyle/>
          <a:p>
            <a:r>
              <a:rPr lang="ka-GE" sz="6000" dirty="0">
                <a:solidFill>
                  <a:srgbClr val="FFFFFF"/>
                </a:solidFill>
              </a:rPr>
              <a:t>საერთაშორისო ტერიტორიული კონფლიქტები (</a:t>
            </a:r>
            <a:r>
              <a:rPr lang="en-US" sz="6000" dirty="0">
                <a:solidFill>
                  <a:srgbClr val="FFFFFF"/>
                </a:solidFill>
              </a:rPr>
              <a:t>XX-XXI</a:t>
            </a:r>
            <a:r>
              <a:rPr lang="ka-GE" sz="6000" dirty="0">
                <a:solidFill>
                  <a:srgbClr val="FFFFFF"/>
                </a:solidFill>
              </a:rPr>
              <a:t>)</a:t>
            </a:r>
            <a:endParaRPr lang="en-150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D0CB0-0B72-8038-C47E-DECF3E05B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1099" y="917843"/>
            <a:ext cx="2359397" cy="5020747"/>
          </a:xfrm>
        </p:spPr>
        <p:txBody>
          <a:bodyPr anchor="t">
            <a:normAutofit/>
          </a:bodyPr>
          <a:lstStyle/>
          <a:p>
            <a:r>
              <a:rPr lang="ka-GE" dirty="0">
                <a:solidFill>
                  <a:srgbClr val="FFFFFF"/>
                </a:solidFill>
              </a:rPr>
              <a:t>ილია არქანია</a:t>
            </a:r>
            <a:r>
              <a:rPr lang="en-US" dirty="0">
                <a:solidFill>
                  <a:srgbClr val="FFFFFF"/>
                </a:solidFill>
              </a:rPr>
              <a:t>,</a:t>
            </a:r>
          </a:p>
          <a:p>
            <a:r>
              <a:rPr lang="ka-GE" dirty="0" err="1">
                <a:solidFill>
                  <a:srgbClr val="FFFFFF"/>
                </a:solidFill>
              </a:rPr>
              <a:t>ზუკა</a:t>
            </a:r>
            <a:r>
              <a:rPr lang="ka-GE" dirty="0">
                <a:solidFill>
                  <a:srgbClr val="FFFFFF"/>
                </a:solidFill>
              </a:rPr>
              <a:t> </a:t>
            </a:r>
            <a:r>
              <a:rPr lang="ka-GE" dirty="0" err="1">
                <a:solidFill>
                  <a:srgbClr val="FFFFFF"/>
                </a:solidFill>
              </a:rPr>
              <a:t>კერესელიდზე</a:t>
            </a:r>
            <a:endParaRPr lang="en-15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8CB1B5-064D-4590-A7F2-70C604854D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238" y="571500"/>
            <a:ext cx="11060262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23F81E2-AE9A-4D71-87B5-D24817F30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571500"/>
            <a:ext cx="0" cy="571500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C0F619-4F98-49B2-B92F-39B242F38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6287848"/>
            <a:ext cx="11060263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8166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3168C5-529E-4E00-9D4C-9F5E3252E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E9FD9D-A126-CBC6-08E5-A4C0D6490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407" y="1953929"/>
            <a:ext cx="10349965" cy="10719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 err="1"/>
              <a:t>მადლობა</a:t>
            </a:r>
            <a:r>
              <a:rPr lang="en-US" sz="6000" dirty="0"/>
              <a:t> </a:t>
            </a:r>
            <a:r>
              <a:rPr lang="en-US" sz="6000" dirty="0" err="1"/>
              <a:t>ყურადღებისათვის</a:t>
            </a:r>
            <a:r>
              <a:rPr lang="en-US" sz="6000" dirty="0"/>
              <a:t>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EC0903C-FF46-4546-AC00-F18FCD5BF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176" y="571500"/>
            <a:ext cx="110433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70C4DD-D704-4C63-874C-EA8923E7F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176" y="6286500"/>
            <a:ext cx="110433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03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CC05AC7-C76D-437A-940E-567DF01FF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EA0E3-B720-4500-BCC6-E6676D564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7537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map of the world&#10;&#10;Description automatically generated">
            <a:extLst>
              <a:ext uri="{FF2B5EF4-FFF2-40B4-BE49-F238E27FC236}">
                <a16:creationId xmlns:a16="http://schemas.microsoft.com/office/drawing/2014/main" id="{F5381287-15A5-8FDC-1644-0EAFB58639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b="7258"/>
          <a:stretch/>
        </p:blipFill>
        <p:spPr>
          <a:xfrm>
            <a:off x="2209799" y="861062"/>
            <a:ext cx="7772400" cy="51358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5AAA19-C81B-40EF-BE0A-482F0BCEC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902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82" name="Straight Connector 2081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4" name="Straight Connector 2083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6" name="Straight Connector 2085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88" name="Rectangle 2087">
            <a:extLst>
              <a:ext uri="{FF2B5EF4-FFF2-40B4-BE49-F238E27FC236}">
                <a16:creationId xmlns:a16="http://schemas.microsoft.com/office/drawing/2014/main" id="{5D28D120-1389-4B3F-BECB-0949DCCAC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963EA-8758-6B00-759B-AEA925B44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50" y="784856"/>
            <a:ext cx="3901049" cy="52675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dirty="0" err="1">
                <a:effectLst/>
              </a:rPr>
              <a:t>პოლონეთ-ლიეტუვის</a:t>
            </a:r>
            <a:r>
              <a:rPr lang="en-US" dirty="0"/>
              <a:t> </a:t>
            </a:r>
            <a:r>
              <a:rPr lang="en-US" sz="2400" b="0" i="1" strike="sngStrike" dirty="0" err="1"/>
              <a:t>თანამეგობრობა</a:t>
            </a:r>
            <a:r>
              <a:rPr lang="en-US" b="0" i="0" dirty="0">
                <a:effectLst/>
              </a:rPr>
              <a:t> </a:t>
            </a:r>
            <a:br>
              <a:rPr lang="en-US" b="0" i="0" dirty="0">
                <a:effectLst/>
              </a:rPr>
            </a:br>
            <a:r>
              <a:rPr lang="en-US" dirty="0" err="1"/>
              <a:t>დავა</a:t>
            </a:r>
            <a:r>
              <a:rPr lang="en-US" dirty="0"/>
              <a:t>!</a:t>
            </a:r>
          </a:p>
        </p:txBody>
      </p:sp>
      <p:cxnSp>
        <p:nvCxnSpPr>
          <p:cNvPr id="2090" name="Straight Connector 2089">
            <a:extLst>
              <a:ext uri="{FF2B5EF4-FFF2-40B4-BE49-F238E27FC236}">
                <a16:creationId xmlns:a16="http://schemas.microsoft.com/office/drawing/2014/main" id="{D927055D-9ECF-487E-91DD-FFA84AB9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333" y="571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undefined">
            <a:extLst>
              <a:ext uri="{FF2B5EF4-FFF2-40B4-BE49-F238E27FC236}">
                <a16:creationId xmlns:a16="http://schemas.microsoft.com/office/drawing/2014/main" id="{2B47B4EC-2EEB-7F8A-1ABA-BB1618CC4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86503" y="857249"/>
            <a:ext cx="2187335" cy="26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E6A4621-48A8-42EA-6572-46CBBAEB5BA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29859" y="1387885"/>
            <a:ext cx="3313108" cy="2128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68C57-BABF-B469-1E41-42F05997C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7750" y="3912976"/>
            <a:ext cx="6773559" cy="20877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800" dirty="0"/>
              <a:t>"Lithuania lost its neutral political status and a degree of its sovereignty. Only the recovery of Vilnius, Lithuania's historic capital, was a ray of sunshine in an otherwise bleak situation. Furthermore, Lithuania had become dependent on the USSR (leading many members of the public to quip: [ ... ] Now Vilnius belongs to us, but we belong to the Russians."</a:t>
            </a:r>
          </a:p>
        </p:txBody>
      </p:sp>
      <p:cxnSp>
        <p:nvCxnSpPr>
          <p:cNvPr id="2092" name="Straight Connector 2091">
            <a:extLst>
              <a:ext uri="{FF2B5EF4-FFF2-40B4-BE49-F238E27FC236}">
                <a16:creationId xmlns:a16="http://schemas.microsoft.com/office/drawing/2014/main" id="{F0DC1883-8AF7-483D-9074-3C6D8AF5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4" name="Straight Connector 2093">
            <a:extLst>
              <a:ext uri="{FF2B5EF4-FFF2-40B4-BE49-F238E27FC236}">
                <a16:creationId xmlns:a16="http://schemas.microsoft.com/office/drawing/2014/main" id="{1CF89D75-E5AC-4C45-9D87-228849A4C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599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078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5" name="Straight Connector 308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87" name="Rectangle 3086">
            <a:extLst>
              <a:ext uri="{FF2B5EF4-FFF2-40B4-BE49-F238E27FC236}">
                <a16:creationId xmlns:a16="http://schemas.microsoft.com/office/drawing/2014/main" id="{B8F14E13-1923-411D-9A16-1C28898D5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B93A3-1C96-37F7-50E1-CFF6A8035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70" y="4572001"/>
            <a:ext cx="3695699" cy="150835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b="0" i="0" dirty="0" err="1">
                <a:effectLst/>
              </a:rPr>
              <a:t>ფოლკლენდი</a:t>
            </a:r>
            <a:r>
              <a:rPr lang="en-US" sz="3400" b="0" i="0" dirty="0">
                <a:effectLst/>
              </a:rPr>
              <a:t> (</a:t>
            </a:r>
            <a:r>
              <a:rPr lang="en-US" sz="3400" b="0" i="0" dirty="0" err="1">
                <a:effectLst/>
              </a:rPr>
              <a:t>ბრიტანეტი</a:t>
            </a:r>
            <a:r>
              <a:rPr lang="en-US" sz="3400" b="0" i="0" dirty="0">
                <a:effectLst/>
              </a:rPr>
              <a:t> - </a:t>
            </a:r>
            <a:r>
              <a:rPr lang="en-US" sz="3400" b="0" i="0" dirty="0" err="1">
                <a:effectLst/>
              </a:rPr>
              <a:t>არგენტინა</a:t>
            </a:r>
            <a:r>
              <a:rPr lang="en-US" sz="3400" b="0" i="0" dirty="0">
                <a:effectLst/>
              </a:rPr>
              <a:t>)</a:t>
            </a:r>
            <a:endParaRPr lang="en-US" sz="3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79CB79-478E-4053-E769-01F37E8D7C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82214" y="570687"/>
            <a:ext cx="1990876" cy="3332011"/>
          </a:xfrm>
          <a:prstGeom prst="rect">
            <a:avLst/>
          </a:prstGeom>
        </p:spPr>
      </p:pic>
      <p:pic>
        <p:nvPicPr>
          <p:cNvPr id="3076" name="Picture 4" descr="undefined">
            <a:extLst>
              <a:ext uri="{FF2B5EF4-FFF2-40B4-BE49-F238E27FC236}">
                <a16:creationId xmlns:a16="http://schemas.microsoft.com/office/drawing/2014/main" id="{1530FFAD-BB39-BA69-5F87-D890BF6D6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06083" y="570687"/>
            <a:ext cx="2573053" cy="3332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B84411-E761-5B8D-DA35-EEABDCAFFD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3279" y="570687"/>
            <a:ext cx="2706349" cy="3332011"/>
          </a:xfrm>
          <a:prstGeom prst="rect">
            <a:avLst/>
          </a:prstGeom>
        </p:spPr>
      </p:pic>
      <p:cxnSp>
        <p:nvCxnSpPr>
          <p:cNvPr id="3089" name="Straight Connector 3088">
            <a:extLst>
              <a:ext uri="{FF2B5EF4-FFF2-40B4-BE49-F238E27FC236}">
                <a16:creationId xmlns:a16="http://schemas.microsoft.com/office/drawing/2014/main" id="{D927055D-9ECF-487E-91DD-FFA84AB9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333" y="4337068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CD3BA-D61A-E1B2-9DB3-2D40FAE089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8315" y="4572001"/>
            <a:ext cx="6902996" cy="15083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ბრიტანეთის</a:t>
            </a:r>
            <a:r>
              <a:rPr lang="en-US" dirty="0"/>
              <a:t> „</a:t>
            </a:r>
            <a:r>
              <a:rPr lang="en-US" dirty="0" err="1"/>
              <a:t>შემორჩენილი</a:t>
            </a:r>
            <a:r>
              <a:rPr lang="en-US" dirty="0"/>
              <a:t> </a:t>
            </a:r>
            <a:r>
              <a:rPr lang="en-US" dirty="0" err="1"/>
              <a:t>კოლონია</a:t>
            </a:r>
            <a:r>
              <a:rPr lang="en-US" dirty="0"/>
              <a:t>“</a:t>
            </a:r>
          </a:p>
          <a:p>
            <a:r>
              <a:rPr lang="en-US" dirty="0" err="1"/>
              <a:t>არგენტინის</a:t>
            </a:r>
            <a:r>
              <a:rPr lang="en-US" dirty="0"/>
              <a:t> </a:t>
            </a:r>
            <a:r>
              <a:rPr lang="en-US" dirty="0" err="1"/>
              <a:t>დიქტატურა</a:t>
            </a:r>
            <a:r>
              <a:rPr lang="en-US" dirty="0"/>
              <a:t> (</a:t>
            </a:r>
            <a:r>
              <a:rPr lang="ka-GE" dirty="0"/>
              <a:t>და მისი </a:t>
            </a:r>
            <a:r>
              <a:rPr lang="ka-GE" dirty="0" err="1"/>
              <a:t>დამსხრევა</a:t>
            </a:r>
            <a:r>
              <a:rPr lang="en-US" dirty="0"/>
              <a:t>)</a:t>
            </a:r>
          </a:p>
        </p:txBody>
      </p:sp>
      <p:cxnSp>
        <p:nvCxnSpPr>
          <p:cNvPr id="3091" name="Straight Connector 3090">
            <a:extLst>
              <a:ext uri="{FF2B5EF4-FFF2-40B4-BE49-F238E27FC236}">
                <a16:creationId xmlns:a16="http://schemas.microsoft.com/office/drawing/2014/main" id="{F0DC1883-8AF7-483D-9074-3C6D8AF5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3" name="Straight Connector 3092">
            <a:extLst>
              <a:ext uri="{FF2B5EF4-FFF2-40B4-BE49-F238E27FC236}">
                <a16:creationId xmlns:a16="http://schemas.microsoft.com/office/drawing/2014/main" id="{1CF89D75-E5AC-4C45-9D87-228849A4C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4337068"/>
            <a:ext cx="0" cy="19494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244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33E09-97E6-5E57-5B21-B3EA4C48A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 err="1"/>
              <a:t>ესექიბო</a:t>
            </a:r>
            <a:endParaRPr lang="en-1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1730C-EA78-672F-864B-429936FB1A1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a-GE" dirty="0" err="1"/>
              <a:t>საუკუნობრივი</a:t>
            </a:r>
            <a:r>
              <a:rPr lang="ka-GE" dirty="0"/>
              <a:t> დავა</a:t>
            </a:r>
          </a:p>
          <a:p>
            <a:r>
              <a:rPr lang="en-150" dirty="0" err="1"/>
              <a:t>გაიანას</a:t>
            </a:r>
            <a:r>
              <a:rPr lang="en-150" dirty="0"/>
              <a:t> </a:t>
            </a:r>
            <a:r>
              <a:rPr lang="en-150" dirty="0" err="1"/>
              <a:t>დამოუკიდებლობა</a:t>
            </a:r>
            <a:endParaRPr lang="en-150" dirty="0"/>
          </a:p>
          <a:p>
            <a:r>
              <a:rPr lang="en-150" dirty="0"/>
              <a:t>2023 </a:t>
            </a:r>
            <a:r>
              <a:rPr lang="en-150" dirty="0" err="1"/>
              <a:t>წლის</a:t>
            </a:r>
            <a:r>
              <a:rPr lang="en-150" dirty="0"/>
              <a:t> </a:t>
            </a:r>
            <a:r>
              <a:rPr lang="en-150" dirty="0" err="1"/>
              <a:t>კრიზისი</a:t>
            </a:r>
            <a:endParaRPr lang="en-150" dirty="0"/>
          </a:p>
        </p:txBody>
      </p:sp>
      <p:pic>
        <p:nvPicPr>
          <p:cNvPr id="4098" name="Picture 2" descr="undefined">
            <a:extLst>
              <a:ext uri="{FF2B5EF4-FFF2-40B4-BE49-F238E27FC236}">
                <a16:creationId xmlns:a16="http://schemas.microsoft.com/office/drawing/2014/main" id="{0D8D6549-EC85-50C5-9BEB-82EE5AE9CFB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733" y="2221151"/>
            <a:ext cx="4723809" cy="3809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enezuela's Maduro Plans to Annex Disputed Esequibo Territory -  LatinAmerican Post">
            <a:extLst>
              <a:ext uri="{FF2B5EF4-FFF2-40B4-BE49-F238E27FC236}">
                <a16:creationId xmlns:a16="http://schemas.microsoft.com/office/drawing/2014/main" id="{3CAF7F7E-5B00-E532-5A21-0C65B5B50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12" y="3644805"/>
            <a:ext cx="4154763" cy="2503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8031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D5C1D-0163-DD54-4088-9CBAA1C8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/>
              <a:t>ისრაელი და პალესტინა</a:t>
            </a:r>
            <a:endParaRPr lang="en-1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B33CC-D78E-4353-CA80-868F938688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a-GE" dirty="0"/>
              <a:t>ოსმალეთის დაშლა</a:t>
            </a:r>
          </a:p>
          <a:p>
            <a:r>
              <a:rPr lang="ka-GE" dirty="0"/>
              <a:t>ბრიტანეთის ოკუპაცია</a:t>
            </a:r>
          </a:p>
          <a:p>
            <a:r>
              <a:rPr lang="ka-GE" dirty="0"/>
              <a:t>მეორე მსოფლიო ომი (და ჰიტლერი)</a:t>
            </a:r>
          </a:p>
          <a:p>
            <a:r>
              <a:rPr lang="ka-GE" dirty="0"/>
              <a:t>ისრაელის შექმნა</a:t>
            </a:r>
          </a:p>
          <a:p>
            <a:r>
              <a:rPr lang="ka-GE" dirty="0"/>
              <a:t>ომები არაბებთან</a:t>
            </a:r>
            <a:endParaRPr lang="en-15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E10C4F-CF7D-2B89-2BD1-FDD255C6A0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02459" y="2433776"/>
            <a:ext cx="5181600" cy="278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700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4A1E-4FA7-6E3C-68F0-EB2E5B94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ka-GE" b="0" i="0" dirty="0">
                <a:effectLst/>
                <a:latin typeface="Linux Libertine"/>
              </a:rPr>
              <a:t>იუგოსლავიის დაშლა </a:t>
            </a:r>
            <a:r>
              <a:rPr lang="ka-GE" dirty="0"/>
              <a:t>და კოსოვო</a:t>
            </a:r>
            <a:endParaRPr lang="en-150" dirty="0"/>
          </a:p>
        </p:txBody>
      </p:sp>
      <p:pic>
        <p:nvPicPr>
          <p:cNvPr id="5122" name="Picture 2" descr="Breakup of Yugoslavia - Wikipedia">
            <a:extLst>
              <a:ext uri="{FF2B5EF4-FFF2-40B4-BE49-F238E27FC236}">
                <a16:creationId xmlns:a16="http://schemas.microsoft.com/office/drawing/2014/main" id="{8EAC0A2D-C853-72A0-5245-98540167855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7110" y="2074863"/>
            <a:ext cx="5101056" cy="410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Uz Maršala Tita - With Marshal Tito (Lyrics) [G4nqsKeJJ-A]">
            <a:hlinkClick r:id="" action="ppaction://media"/>
            <a:extLst>
              <a:ext uri="{FF2B5EF4-FFF2-40B4-BE49-F238E27FC236}">
                <a16:creationId xmlns:a16="http://schemas.microsoft.com/office/drawing/2014/main" id="{370C26B0-7EBE-5EA5-E502-A6450A993F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447" y="6248400"/>
            <a:ext cx="609600" cy="6096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372B42-C019-52C8-9162-ECEF16E08BD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a-GE" dirty="0"/>
              <a:t>ტიტოს სიკვდილი</a:t>
            </a:r>
          </a:p>
          <a:p>
            <a:r>
              <a:rPr lang="ka-GE" dirty="0" err="1"/>
              <a:t>მილოსევიჩის</a:t>
            </a:r>
            <a:r>
              <a:rPr lang="ka-GE" dirty="0"/>
              <a:t> მოსვლა</a:t>
            </a:r>
          </a:p>
          <a:p>
            <a:r>
              <a:rPr lang="ka-GE" dirty="0"/>
              <a:t>ხორვატიისა და სლოვენიის გასვლა (ომი)</a:t>
            </a:r>
          </a:p>
          <a:p>
            <a:r>
              <a:rPr lang="ka-GE" dirty="0"/>
              <a:t>ბოსნიის ომი</a:t>
            </a:r>
          </a:p>
          <a:p>
            <a:r>
              <a:rPr lang="ka-GE" dirty="0"/>
              <a:t>კოსოვოს ომი</a:t>
            </a:r>
          </a:p>
          <a:p>
            <a:endParaRPr lang="en-150" dirty="0"/>
          </a:p>
        </p:txBody>
      </p:sp>
      <p:sp>
        <p:nvSpPr>
          <p:cNvPr id="9" name="Action Button: Blank 8">
            <a:hlinkClick r:id="rId6" highlightClick="1"/>
            <a:extLst>
              <a:ext uri="{FF2B5EF4-FFF2-40B4-BE49-F238E27FC236}">
                <a16:creationId xmlns:a16="http://schemas.microsoft.com/office/drawing/2014/main" id="{A82DE428-E826-5E18-546F-577AA46C11C1}"/>
              </a:ext>
            </a:extLst>
          </p:cNvPr>
          <p:cNvSpPr/>
          <p:nvPr/>
        </p:nvSpPr>
        <p:spPr>
          <a:xfrm>
            <a:off x="884247" y="5138662"/>
            <a:ext cx="693019" cy="567891"/>
          </a:xfrm>
          <a:prstGeom prst="actionButtonBlank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15868250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7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57" name="Straight Connector 6156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59" name="Straight Connector 6158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61" name="Straight Connector 6160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163" name="Rectangle 6162">
            <a:extLst>
              <a:ext uri="{FF2B5EF4-FFF2-40B4-BE49-F238E27FC236}">
                <a16:creationId xmlns:a16="http://schemas.microsoft.com/office/drawing/2014/main" id="{5D28D120-1389-4B3F-BECB-0949DCCAC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E75151-66E6-FB11-97B3-55FDA523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550" y="784856"/>
            <a:ext cx="3901049" cy="52675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კოსოვო</a:t>
            </a:r>
            <a:endParaRPr lang="en-US" dirty="0"/>
          </a:p>
        </p:txBody>
      </p:sp>
      <p:cxnSp>
        <p:nvCxnSpPr>
          <p:cNvPr id="6165" name="Straight Connector 6164">
            <a:extLst>
              <a:ext uri="{FF2B5EF4-FFF2-40B4-BE49-F238E27FC236}">
                <a16:creationId xmlns:a16="http://schemas.microsoft.com/office/drawing/2014/main" id="{D927055D-9ECF-487E-91DD-FFA84AB9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333" y="571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8" name="Picture 4" descr="Kosovo conflict | Summary &amp; Facts | Britannica">
            <a:extLst>
              <a:ext uri="{FF2B5EF4-FFF2-40B4-BE49-F238E27FC236}">
                <a16:creationId xmlns:a16="http://schemas.microsoft.com/office/drawing/2014/main" id="{F7BDB658-F76A-F15D-3139-1F1BBFA2A04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9992" y="857249"/>
            <a:ext cx="2300358" cy="26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Ethnic structure of Kosovo and Metohija by settlements 1991">
            <a:extLst>
              <a:ext uri="{FF2B5EF4-FFF2-40B4-BE49-F238E27FC236}">
                <a16:creationId xmlns:a16="http://schemas.microsoft.com/office/drawing/2014/main" id="{AFFC00BA-4519-4EAE-35F0-1D56C5D40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06108" y="857249"/>
            <a:ext cx="2360609" cy="26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4A6A3-C24E-5C5F-8B96-864D35A4F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57750" y="3912976"/>
            <a:ext cx="6773559" cy="2087776"/>
          </a:xfr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en-US" sz="1800" dirty="0" err="1"/>
              <a:t>ნაციონალიზმი</a:t>
            </a:r>
            <a:r>
              <a:rPr lang="en-US" sz="1800" dirty="0"/>
              <a:t> </a:t>
            </a:r>
            <a:r>
              <a:rPr lang="en-US" sz="1800" dirty="0" err="1"/>
              <a:t>სერბეთში</a:t>
            </a:r>
            <a:r>
              <a:rPr lang="en-US" sz="1800" dirty="0"/>
              <a:t> </a:t>
            </a:r>
            <a:r>
              <a:rPr lang="en-US" sz="1800" dirty="0" err="1"/>
              <a:t>იუგოსლავიის</a:t>
            </a:r>
            <a:r>
              <a:rPr lang="en-US" sz="1800" dirty="0"/>
              <a:t> </a:t>
            </a:r>
            <a:r>
              <a:rPr lang="en-US" sz="1800" dirty="0" err="1"/>
              <a:t>დაშლის</a:t>
            </a:r>
            <a:r>
              <a:rPr lang="en-US" sz="1800" dirty="0"/>
              <a:t> </a:t>
            </a:r>
            <a:r>
              <a:rPr lang="en-US" sz="1800" dirty="0" err="1"/>
              <a:t>შემდეგ</a:t>
            </a:r>
            <a:endParaRPr lang="en-US" sz="1800" dirty="0"/>
          </a:p>
          <a:p>
            <a:r>
              <a:rPr lang="en-US" sz="1800" dirty="0" err="1"/>
              <a:t>ეთნიკური</a:t>
            </a:r>
            <a:r>
              <a:rPr lang="en-US" sz="1800" dirty="0"/>
              <a:t> </a:t>
            </a:r>
            <a:r>
              <a:rPr lang="en-US" sz="1800" dirty="0" err="1"/>
              <a:t>გადაადგილება</a:t>
            </a:r>
            <a:r>
              <a:rPr lang="en-US" sz="1800" dirty="0"/>
              <a:t> </a:t>
            </a:r>
            <a:r>
              <a:rPr lang="en-US" sz="1800" dirty="0" err="1"/>
              <a:t>სერბების</a:t>
            </a:r>
            <a:r>
              <a:rPr lang="en-US" sz="1800" dirty="0"/>
              <a:t> </a:t>
            </a:r>
            <a:r>
              <a:rPr lang="en-US" sz="1800" dirty="0" err="1"/>
              <a:t>კოსოვოში</a:t>
            </a:r>
            <a:endParaRPr lang="en-US" sz="1800" dirty="0"/>
          </a:p>
          <a:p>
            <a:r>
              <a:rPr lang="en-US" sz="1800" dirty="0"/>
              <a:t>UCK </a:t>
            </a:r>
            <a:r>
              <a:rPr lang="en-US" sz="1800" dirty="0" err="1"/>
              <a:t>და</a:t>
            </a:r>
            <a:r>
              <a:rPr lang="en-US" sz="1800" dirty="0"/>
              <a:t> </a:t>
            </a:r>
            <a:r>
              <a:rPr lang="en-US" sz="1800" dirty="0" err="1"/>
              <a:t>კოსოვოს</a:t>
            </a:r>
            <a:r>
              <a:rPr lang="en-US" sz="1800" dirty="0"/>
              <a:t> </a:t>
            </a:r>
            <a:r>
              <a:rPr lang="en-US" sz="1800" dirty="0" err="1"/>
              <a:t>ომი</a:t>
            </a:r>
            <a:endParaRPr lang="en-US" sz="1800" dirty="0"/>
          </a:p>
          <a:p>
            <a:r>
              <a:rPr lang="en-US" sz="1800" dirty="0"/>
              <a:t>1999 </a:t>
            </a:r>
            <a:r>
              <a:rPr lang="en-US" sz="1800" dirty="0" err="1"/>
              <a:t>ცეცხლისშეწყვეტა</a:t>
            </a:r>
            <a:endParaRPr lang="ka-GE" sz="1800" dirty="0"/>
          </a:p>
          <a:p>
            <a:r>
              <a:rPr lang="ka-GE" sz="1800" dirty="0"/>
              <a:t>2008 დამოუკიდებლობების გამოცხადება</a:t>
            </a:r>
            <a:endParaRPr lang="en-US" sz="1800" dirty="0"/>
          </a:p>
        </p:txBody>
      </p:sp>
      <p:cxnSp>
        <p:nvCxnSpPr>
          <p:cNvPr id="6167" name="Straight Connector 6166">
            <a:extLst>
              <a:ext uri="{FF2B5EF4-FFF2-40B4-BE49-F238E27FC236}">
                <a16:creationId xmlns:a16="http://schemas.microsoft.com/office/drawing/2014/main" id="{F0DC1883-8AF7-483D-9074-3C6D8AF5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69" name="Straight Connector 6168">
            <a:extLst>
              <a:ext uri="{FF2B5EF4-FFF2-40B4-BE49-F238E27FC236}">
                <a16:creationId xmlns:a16="http://schemas.microsoft.com/office/drawing/2014/main" id="{1CF89D75-E5AC-4C45-9D87-228849A4C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599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54" name="Picture 10" descr="Kosovo Liberation Army - Wikipedia">
            <a:extLst>
              <a:ext uri="{FF2B5EF4-FFF2-40B4-BE49-F238E27FC236}">
                <a16:creationId xmlns:a16="http://schemas.microsoft.com/office/drawing/2014/main" id="{BAEF6126-4D2F-9413-6DB6-1F0BF4E7E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49" y="1557807"/>
            <a:ext cx="3742278" cy="423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797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DF171-A10D-6FA3-7BD7-06A89B902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/>
              <a:t>საქართველო და სხვა რუსების დავები</a:t>
            </a:r>
            <a:endParaRPr lang="en-1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A5429-3294-108E-DA78-0088CAC2C7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a-GE" dirty="0"/>
              <a:t>აფხაზეთი, ცხინვალის რეგიონი</a:t>
            </a:r>
          </a:p>
          <a:p>
            <a:r>
              <a:rPr lang="ka-GE" dirty="0"/>
              <a:t>დონბასი, </a:t>
            </a:r>
            <a:r>
              <a:rPr lang="ka-GE" dirty="0" err="1"/>
              <a:t>ლუჰანსკი</a:t>
            </a:r>
            <a:endParaRPr lang="ka-GE" dirty="0"/>
          </a:p>
          <a:p>
            <a:r>
              <a:rPr lang="ka-GE" dirty="0" err="1"/>
              <a:t>ტრანსნისტრია</a:t>
            </a:r>
            <a:r>
              <a:rPr lang="ka-GE" dirty="0"/>
              <a:t> (</a:t>
            </a:r>
            <a:r>
              <a:rPr lang="ka-GE" dirty="0" err="1"/>
              <a:t>პრიდნესტროვიე</a:t>
            </a:r>
            <a:r>
              <a:rPr lang="ka-GE" dirty="0"/>
              <a:t>)</a:t>
            </a:r>
          </a:p>
          <a:p>
            <a:r>
              <a:rPr lang="ka-GE" dirty="0"/>
              <a:t>იაპონიის კუნძულები (</a:t>
            </a:r>
            <a:r>
              <a:rPr lang="ka-GE" dirty="0" err="1"/>
              <a:t>კურილები</a:t>
            </a:r>
            <a:r>
              <a:rPr lang="ka-GE" dirty="0"/>
              <a:t>)</a:t>
            </a:r>
          </a:p>
          <a:p>
            <a:r>
              <a:rPr lang="ka-GE" dirty="0"/>
              <a:t>ესტონეთის საზღვრული დავა</a:t>
            </a:r>
          </a:p>
          <a:p>
            <a:endParaRPr lang="ka-GE" dirty="0"/>
          </a:p>
          <a:p>
            <a:endParaRPr lang="en-150" dirty="0"/>
          </a:p>
        </p:txBody>
      </p:sp>
      <p:pic>
        <p:nvPicPr>
          <p:cNvPr id="8194" name="Picture 2" descr="undefined">
            <a:extLst>
              <a:ext uri="{FF2B5EF4-FFF2-40B4-BE49-F238E27FC236}">
                <a16:creationId xmlns:a16="http://schemas.microsoft.com/office/drawing/2014/main" id="{A35EE088-B05B-1569-7A69-F13A278FC4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638" y="2074863"/>
            <a:ext cx="4318000" cy="410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9023714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LightSeedLeftStep">
      <a:dk1>
        <a:srgbClr val="000000"/>
      </a:dk1>
      <a:lt1>
        <a:srgbClr val="FFFFFF"/>
      </a:lt1>
      <a:dk2>
        <a:srgbClr val="243841"/>
      </a:dk2>
      <a:lt2>
        <a:srgbClr val="E5E8E2"/>
      </a:lt2>
      <a:accent1>
        <a:srgbClr val="B56EEE"/>
      </a:accent1>
      <a:accent2>
        <a:srgbClr val="644EEB"/>
      </a:accent2>
      <a:accent3>
        <a:srgbClr val="6E92EE"/>
      </a:accent3>
      <a:accent4>
        <a:srgbClr val="30AFE8"/>
      </a:accent4>
      <a:accent5>
        <a:srgbClr val="37B4A6"/>
      </a:accent5>
      <a:accent6>
        <a:srgbClr val="32BB73"/>
      </a:accent6>
      <a:hlink>
        <a:srgbClr val="6D8C55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F89C87-2B37-446E-ACA1-BC718B904E0F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197</Words>
  <Application>Microsoft Office PowerPoint</Application>
  <PresentationFormat>Widescreen</PresentationFormat>
  <Paragraphs>38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Batang</vt:lpstr>
      <vt:lpstr>Aptos</vt:lpstr>
      <vt:lpstr>Arial</vt:lpstr>
      <vt:lpstr>Avenir Next LT Pro Light</vt:lpstr>
      <vt:lpstr>Linux Libertine</vt:lpstr>
      <vt:lpstr>AlignmentVTI</vt:lpstr>
      <vt:lpstr>საერთაშორისო ტერიტორიული კონფლიქტები (XX-XXI)</vt:lpstr>
      <vt:lpstr>PowerPoint Presentation</vt:lpstr>
      <vt:lpstr>პოლონეთ-ლიეტუვის თანამეგობრობა  დავა!</vt:lpstr>
      <vt:lpstr>ფოლკლენდი (ბრიტანეტი - არგენტინა)</vt:lpstr>
      <vt:lpstr>ესექიბო</vt:lpstr>
      <vt:lpstr>ისრაელი და პალესტინა</vt:lpstr>
      <vt:lpstr> იუგოსლავიის დაშლა და კოსოვო</vt:lpstr>
      <vt:lpstr>კოსოვო</vt:lpstr>
      <vt:lpstr>საქართველო და სხვა რუსების დავები</vt:lpstr>
      <vt:lpstr>მადლობა ყურადღებისათვის!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Ilia Arkania</dc:creator>
  <cp:lastModifiedBy>Ilia Arkania</cp:lastModifiedBy>
  <cp:revision>2</cp:revision>
  <dcterms:created xsi:type="dcterms:W3CDTF">2025-01-20T17:17:38Z</dcterms:created>
  <dcterms:modified xsi:type="dcterms:W3CDTF">2025-01-22T19:39:40Z</dcterms:modified>
</cp:coreProperties>
</file>

<file path=docProps/thumbnail.jpeg>
</file>